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1682" r:id="rId2"/>
    <p:sldId id="1775" r:id="rId3"/>
    <p:sldId id="1985" r:id="rId4"/>
    <p:sldId id="177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 Kallas" initials="CK" lastIdx="1" clrIdx="0">
    <p:extLst>
      <p:ext uri="{19B8F6BF-5375-455C-9EA6-DF929625EA0E}">
        <p15:presenceInfo xmlns:p15="http://schemas.microsoft.com/office/powerpoint/2012/main" userId="S::ckallas@markanthony.com::79339bd2-d117-4e83-a31d-cc1fd26a1fc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00B465-2CC7-40F9-B86F-934CA7B33BA3}" v="3" dt="2019-01-15T17:53:24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96" y="1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 Kallas" userId="79339bd2-d117-4e83-a31d-cc1fd26a1fca" providerId="ADAL" clId="{D500B465-2CC7-40F9-B86F-934CA7B33BA3}"/>
    <pc:docChg chg="modSld">
      <pc:chgData name="Christ Kallas" userId="79339bd2-d117-4e83-a31d-cc1fd26a1fca" providerId="ADAL" clId="{D500B465-2CC7-40F9-B86F-934CA7B33BA3}" dt="2019-01-15T17:53:24.578" v="0"/>
      <pc:docMkLst>
        <pc:docMk/>
      </pc:docMkLst>
      <pc:sldChg chg="addCm">
        <pc:chgData name="Christ Kallas" userId="79339bd2-d117-4e83-a31d-cc1fd26a1fca" providerId="ADAL" clId="{D500B465-2CC7-40F9-B86F-934CA7B33BA3}" dt="2019-01-15T17:53:24.578" v="0"/>
        <pc:sldMkLst>
          <pc:docMk/>
          <pc:sldMk cId="3824448845" sldId="1682"/>
        </pc:sldMkLst>
      </pc:sldChg>
    </pc:docChg>
  </pc:docChgLst>
  <pc:docChgLst>
    <pc:chgData name="Christ Kallas" userId="79339bd2-d117-4e83-a31d-cc1fd26a1fca" providerId="ADAL" clId="{30EE76B4-FBD8-44D4-98CA-CA6104D4EE4E}"/>
    <pc:docChg chg="custSel modSld">
      <pc:chgData name="Christ Kallas" userId="79339bd2-d117-4e83-a31d-cc1fd26a1fca" providerId="ADAL" clId="{30EE76B4-FBD8-44D4-98CA-CA6104D4EE4E}" dt="2019-01-08T22:17:59.474" v="106" actId="1076"/>
      <pc:docMkLst>
        <pc:docMk/>
      </pc:docMkLst>
      <pc:sldChg chg="addSp delSp modSp delAnim">
        <pc:chgData name="Christ Kallas" userId="79339bd2-d117-4e83-a31d-cc1fd26a1fca" providerId="ADAL" clId="{30EE76B4-FBD8-44D4-98CA-CA6104D4EE4E}" dt="2019-01-08T22:17:59.474" v="106" actId="1076"/>
        <pc:sldMkLst>
          <pc:docMk/>
          <pc:sldMk cId="103787485" sldId="1775"/>
        </pc:sldMkLst>
        <pc:spChg chg="add mod">
          <ac:chgData name="Christ Kallas" userId="79339bd2-d117-4e83-a31d-cc1fd26a1fca" providerId="ADAL" clId="{30EE76B4-FBD8-44D4-98CA-CA6104D4EE4E}" dt="2019-01-08T22:15:29.922" v="99" actId="207"/>
          <ac:spMkLst>
            <pc:docMk/>
            <pc:sldMk cId="103787485" sldId="1775"/>
            <ac:spMk id="2" creationId="{880FD466-015F-4338-AF7A-B55E80B3276B}"/>
          </ac:spMkLst>
        </pc:spChg>
        <pc:spChg chg="mod">
          <ac:chgData name="Christ Kallas" userId="79339bd2-d117-4e83-a31d-cc1fd26a1fca" providerId="ADAL" clId="{30EE76B4-FBD8-44D4-98CA-CA6104D4EE4E}" dt="2019-01-08T22:17:48.999" v="105" actId="20577"/>
          <ac:spMkLst>
            <pc:docMk/>
            <pc:sldMk cId="103787485" sldId="1775"/>
            <ac:spMk id="8" creationId="{00000000-0000-0000-0000-000000000000}"/>
          </ac:spMkLst>
        </pc:spChg>
        <pc:spChg chg="mod">
          <ac:chgData name="Christ Kallas" userId="79339bd2-d117-4e83-a31d-cc1fd26a1fca" providerId="ADAL" clId="{30EE76B4-FBD8-44D4-98CA-CA6104D4EE4E}" dt="2019-01-08T22:16:32.109" v="104" actId="20577"/>
          <ac:spMkLst>
            <pc:docMk/>
            <pc:sldMk cId="103787485" sldId="1775"/>
            <ac:spMk id="9" creationId="{00000000-0000-0000-0000-000000000000}"/>
          </ac:spMkLst>
        </pc:spChg>
        <pc:grpChg chg="mod">
          <ac:chgData name="Christ Kallas" userId="79339bd2-d117-4e83-a31d-cc1fd26a1fca" providerId="ADAL" clId="{30EE76B4-FBD8-44D4-98CA-CA6104D4EE4E}" dt="2019-01-08T22:15:47.073" v="102" actId="1076"/>
          <ac:grpSpMkLst>
            <pc:docMk/>
            <pc:sldMk cId="103787485" sldId="1775"/>
            <ac:grpSpMk id="16" creationId="{00000000-0000-0000-0000-000000000000}"/>
          </ac:grpSpMkLst>
        </pc:grpChg>
        <pc:grpChg chg="mod">
          <ac:chgData name="Christ Kallas" userId="79339bd2-d117-4e83-a31d-cc1fd26a1fca" providerId="ADAL" clId="{30EE76B4-FBD8-44D4-98CA-CA6104D4EE4E}" dt="2019-01-08T22:17:59.474" v="106" actId="1076"/>
          <ac:grpSpMkLst>
            <pc:docMk/>
            <pc:sldMk cId="103787485" sldId="1775"/>
            <ac:grpSpMk id="17" creationId="{00000000-0000-0000-0000-000000000000}"/>
          </ac:grpSpMkLst>
        </pc:grpChg>
        <pc:grpChg chg="del">
          <ac:chgData name="Christ Kallas" userId="79339bd2-d117-4e83-a31d-cc1fd26a1fca" providerId="ADAL" clId="{30EE76B4-FBD8-44D4-98CA-CA6104D4EE4E}" dt="2019-01-08T22:15:34.263" v="100" actId="478"/>
          <ac:grpSpMkLst>
            <pc:docMk/>
            <pc:sldMk cId="103787485" sldId="1775"/>
            <ac:grpSpMk id="18" creationId="{00000000-0000-0000-0000-000000000000}"/>
          </ac:grpSpMkLst>
        </pc:grpChg>
      </pc:sldChg>
      <pc:sldChg chg="modSp">
        <pc:chgData name="Christ Kallas" userId="79339bd2-d117-4e83-a31d-cc1fd26a1fca" providerId="ADAL" clId="{30EE76B4-FBD8-44D4-98CA-CA6104D4EE4E}" dt="2019-01-08T18:44:39.529" v="19" actId="1076"/>
        <pc:sldMkLst>
          <pc:docMk/>
          <pc:sldMk cId="1855663059" sldId="1776"/>
        </pc:sldMkLst>
        <pc:spChg chg="mod">
          <ac:chgData name="Christ Kallas" userId="79339bd2-d117-4e83-a31d-cc1fd26a1fca" providerId="ADAL" clId="{30EE76B4-FBD8-44D4-98CA-CA6104D4EE4E}" dt="2019-01-08T18:44:39.529" v="19" actId="1076"/>
          <ac:spMkLst>
            <pc:docMk/>
            <pc:sldMk cId="1855663059" sldId="1776"/>
            <ac:spMk id="2" creationId="{00000000-0000-0000-0000-000000000000}"/>
          </ac:spMkLst>
        </pc:spChg>
        <pc:spChg chg="mod">
          <ac:chgData name="Christ Kallas" userId="79339bd2-d117-4e83-a31d-cc1fd26a1fca" providerId="ADAL" clId="{30EE76B4-FBD8-44D4-98CA-CA6104D4EE4E}" dt="2019-01-08T18:44:29.700" v="16" actId="1076"/>
          <ac:spMkLst>
            <pc:docMk/>
            <pc:sldMk cId="1855663059" sldId="1776"/>
            <ac:spMk id="6" creationId="{74CCBEAA-59AC-482A-8471-A44C321FC77E}"/>
          </ac:spMkLst>
        </pc:spChg>
        <pc:picChg chg="mod">
          <ac:chgData name="Christ Kallas" userId="79339bd2-d117-4e83-a31d-cc1fd26a1fca" providerId="ADAL" clId="{30EE76B4-FBD8-44D4-98CA-CA6104D4EE4E}" dt="2019-01-08T18:44:33.937" v="18" actId="1076"/>
          <ac:picMkLst>
            <pc:docMk/>
            <pc:sldMk cId="1855663059" sldId="1776"/>
            <ac:picMk id="8" creationId="{D5129C4B-D30D-4ABA-A3D0-931E4A444425}"/>
          </ac:picMkLst>
        </pc:picChg>
        <pc:picChg chg="mod">
          <ac:chgData name="Christ Kallas" userId="79339bd2-d117-4e83-a31d-cc1fd26a1fca" providerId="ADAL" clId="{30EE76B4-FBD8-44D4-98CA-CA6104D4EE4E}" dt="2019-01-08T18:44:32.027" v="17" actId="1076"/>
          <ac:picMkLst>
            <pc:docMk/>
            <pc:sldMk cId="1855663059" sldId="1776"/>
            <ac:picMk id="17" creationId="{0EB3A208-2DF8-4BB6-857E-097A2E5BB54A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1-15T11:53:24.498" idx="1">
    <p:pos x="2350" y="703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29C3B-8B5F-4129-8251-AEB0AC7BCE69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38B28-D082-4151-A542-2C78ABC70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558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Nevada, California, New Jersey &amp; New Mexico</a:t>
            </a:r>
            <a:r>
              <a:rPr lang="en-US" baseline="0" dirty="0"/>
              <a:t> </a:t>
            </a:r>
            <a:r>
              <a:rPr lang="mr-IN" baseline="0" dirty="0"/>
              <a:t>–</a:t>
            </a:r>
            <a:r>
              <a:rPr lang="en-US" baseline="0" dirty="0"/>
              <a:t> GREEN states with RED flags, RED COMES in first, GREEN second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C79358-4719-4C56-B0A8-56ECB4D500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4983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facts</a:t>
            </a:r>
            <a:r>
              <a:rPr lang="en-US" baseline="0" dirty="0"/>
              <a:t> from SANDRA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79358-4719-4C56-B0A8-56ECB4D5004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325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30808-E7E9-405C-8471-7BBF8BC4CB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04D475-AF0F-4E90-B94B-AC170E75C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D54012-7431-488D-BCBC-284F20F91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38AE7-577F-4BB6-995F-DBA8E52A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557F4-761A-4AB1-9B09-77492733F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07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5E1D3-5E2A-4227-A3D1-0036A9856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BACEDF-9878-4239-8F13-30DE8E237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34F38-2618-4544-B337-8C8AEA8EF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967B7-DD8D-4D9D-BAAB-E9FC736B5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121B2-532A-43ED-9195-4C0C8962E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90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678280-C1F2-42B6-B8CF-D334501734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E5A3BF-8102-4292-BCDC-FF257E62D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872CB-83E6-4D97-A587-1143F79C7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DAB2A-7A83-4CBA-BD0C-459FA553E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F59F5-39D9-412F-A516-5F2DD7698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1338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D0043-BC84-4B95-A4D4-BA9ACB70A160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CD38-73D4-47D8-83BF-34C7557EECE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91BCD3-11E0-47D2-9078-A099371C14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22237" cy="686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14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9486C-D729-4153-975D-2C1C3B5E2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90EEA-8DE9-4217-B0B5-C91BDD59A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E4562-5FE5-4298-8AE0-C69C55659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2FBC97-5C2D-4C0C-ADD8-24BCF4F39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69051-A062-4467-8551-0BA91A588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5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3976A-3B6F-4A64-A97E-A658C3ED4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3EE29B-35B3-49F5-8361-F9F0D60D7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83B6B-F92D-42D1-B90A-0E2A44AC2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74A66-F84C-4C7A-A1BA-E4F14BACE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9B1FF-F3F5-4D31-AD9C-EA605693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7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298A3-18D8-4030-B688-1EA74CBE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D58FF-A78C-4E1B-85E2-B9240A1176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CB62A2-C057-4879-B9F1-9226F65744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96920F-B2AC-4A26-B927-AE14A8752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F3B4EB-7754-43D0-A81C-F178AC252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4E99A-E7FC-4AF1-BEE5-C0F653566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75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5CC54-01AC-4AAF-BC3C-4F9DDE198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770D47-F789-475F-8660-FDA6B116F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21D7DD-3930-463A-B2B0-BBBF86D4FB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62D14-CC74-45AD-AE06-07FE11E3F1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ADB0C6-F3A5-4544-8908-BFD3297A2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FB92C8-D120-47B0-8B18-E01C0D8AC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FF9797-95C7-48F0-9935-CF1DD510F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80AEC6-0547-41E1-860D-CFA918A38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48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80618-66B1-4ECE-A629-75E1FA20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6E33A5-1722-446F-8CAE-BB3E0A0E5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D169DE-C02E-4DC1-9262-B5B1E1994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889360-4699-4D95-BE23-40BA51079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998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120FDD-452D-47FD-BBC8-ACB77B937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1F9AF1-5008-4C4A-A389-1F25F013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77B8A-99FB-4B98-97E3-35B7505B3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1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EBE62-F776-4189-8E29-4E241D125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DFB6F-C47E-414A-BC17-76ED51882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F6411-0BE2-41F9-8D35-E24625BBF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4A40F-5C02-495E-BD65-962FE61FF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0DC41F-924B-4BF9-97CA-4DED0DED1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1526C9-B896-46E1-9E24-119C5F4F4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202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C4555-70C3-48E3-BC6E-6DDCB3CB4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D56453-99B4-46BC-BCC8-B6B2F03AE5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896E23-C62F-48DF-A0B8-889665A414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D34117-91C3-4C56-B93C-5E7BD60E4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C507DC-FF58-44C4-B906-DD4399B15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2219D1-F8D3-4FFF-B367-90134D895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860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06B54-80C8-4E08-B91D-BD131E3F9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5230E-712B-4BA1-8FB9-093D975666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B5B24-0B19-4B2A-8989-ABCF188817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56038-ED77-418B-89F8-6D20B49E2425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C6D7F-ABA0-4C23-896D-C57CD920CF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459CD-534B-4B84-A9C8-450D549826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51856-6697-4807-B874-2E8CF13B0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178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5" Type="http://schemas.openxmlformats.org/officeDocument/2006/relationships/comments" Target="../comments/commen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082" y="365127"/>
            <a:ext cx="12161837" cy="598788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Jugo Fuerte by mike’s!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9D77CC1-235D-4763-88B1-0CCEC2E7B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9694" y="1219200"/>
            <a:ext cx="3302706" cy="51135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9" t="2223" r="8739" b="11381"/>
          <a:stretch/>
        </p:blipFill>
        <p:spPr>
          <a:xfrm>
            <a:off x="8402988" y="1126262"/>
            <a:ext cx="3568393" cy="37495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1" t="3333" r="8738" b="12222"/>
          <a:stretch/>
        </p:blipFill>
        <p:spPr>
          <a:xfrm>
            <a:off x="220618" y="1115393"/>
            <a:ext cx="3510214" cy="36544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A746F8-0EF3-4231-BAB8-B0250BE27652}"/>
              </a:ext>
            </a:extLst>
          </p:cNvPr>
          <p:cNvSpPr txBox="1"/>
          <p:nvPr/>
        </p:nvSpPr>
        <p:spPr>
          <a:xfrm>
            <a:off x="116863" y="4769862"/>
            <a:ext cx="3722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kern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7% ABV drives appeal, particularly amongst men</a:t>
            </a:r>
            <a:endParaRPr lang="en-US" kern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A98BA5-9ED4-4C18-AA3C-E30A90D4B313}"/>
              </a:ext>
            </a:extLst>
          </p:cNvPr>
          <p:cNvSpPr txBox="1"/>
          <p:nvPr/>
        </p:nvSpPr>
        <p:spPr>
          <a:xfrm>
            <a:off x="508364" y="5569543"/>
            <a:ext cx="29592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 ker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Dual language on-pack creates affinity with Latino consumer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1E20D-F301-4F5E-B24E-74421CD12D36}"/>
              </a:ext>
            </a:extLst>
          </p:cNvPr>
          <p:cNvSpPr txBox="1"/>
          <p:nvPr/>
        </p:nvSpPr>
        <p:spPr>
          <a:xfrm>
            <a:off x="8402989" y="4968773"/>
            <a:ext cx="3568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 ker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Draws permission &amp; credibility </a:t>
            </a:r>
          </a:p>
          <a:p>
            <a:r>
              <a:rPr lang="en-US" dirty="0"/>
              <a:t>from mike’s brand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E469E8-066D-429C-99C8-3B84BCB115CB}"/>
              </a:ext>
            </a:extLst>
          </p:cNvPr>
          <p:cNvSpPr txBox="1"/>
          <p:nvPr/>
        </p:nvSpPr>
        <p:spPr>
          <a:xfrm>
            <a:off x="8402989" y="5708042"/>
            <a:ext cx="3568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 ker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Fruit imagery creates strong </a:t>
            </a:r>
          </a:p>
          <a:p>
            <a:r>
              <a:rPr lang="en-US" dirty="0"/>
              <a:t>taste appeal</a:t>
            </a:r>
          </a:p>
        </p:txBody>
      </p:sp>
    </p:spTree>
    <p:extLst>
      <p:ext uri="{BB962C8B-B14F-4D97-AF65-F5344CB8AC3E}">
        <p14:creationId xmlns:p14="http://schemas.microsoft.com/office/powerpoint/2010/main" val="38244488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51209" y="555900"/>
            <a:ext cx="10489585" cy="77787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Jugo </a:t>
            </a:r>
            <a:r>
              <a:rPr lang="en-US" sz="4000" b="1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Fuerte</a:t>
            </a:r>
            <a:r>
              <a:rPr lang="en-US" sz="4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Outperformed Seltzers </a:t>
            </a:r>
            <a:br>
              <a:rPr lang="en-US" sz="4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sz="4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with Hispanic Consumers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9C4921-B92B-4CCF-86C0-0D9E3DB57B6B}"/>
              </a:ext>
            </a:extLst>
          </p:cNvPr>
          <p:cNvSpPr/>
          <p:nvPr/>
        </p:nvSpPr>
        <p:spPr>
          <a:xfrm>
            <a:off x="1943100" y="1828800"/>
            <a:ext cx="8305800" cy="440358"/>
          </a:xfrm>
          <a:prstGeom prst="rect">
            <a:avLst/>
          </a:prstGeom>
          <a:solidFill>
            <a:srgbClr val="FF000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2114"/>
            <a:r>
              <a:rPr lang="en-US" sz="1795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Average Weekly Units Per Pt ACV Dist.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390650" y="2772072"/>
            <a:ext cx="9351698" cy="1177679"/>
            <a:chOff x="1375569" y="2247678"/>
            <a:chExt cx="9351698" cy="117767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34305" y="2338966"/>
              <a:ext cx="1192962" cy="108639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40" r="8739" b="13333"/>
            <a:stretch/>
          </p:blipFill>
          <p:spPr>
            <a:xfrm>
              <a:off x="1375569" y="2247678"/>
              <a:ext cx="1104900" cy="1164624"/>
            </a:xfrm>
            <a:prstGeom prst="rect">
              <a:avLst/>
            </a:prstGeom>
          </p:spPr>
        </p:pic>
        <p:sp>
          <p:nvSpPr>
            <p:cNvPr id="8" name="Chevron 7"/>
            <p:cNvSpPr/>
            <p:nvPr/>
          </p:nvSpPr>
          <p:spPr>
            <a:xfrm>
              <a:off x="2651919" y="2523854"/>
              <a:ext cx="6728045" cy="838200"/>
            </a:xfrm>
            <a:prstGeom prst="chevron">
              <a:avLst/>
            </a:prstGeom>
            <a:solidFill>
              <a:srgbClr val="90C8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500" b="1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Phoenix: +75%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390650" y="4443296"/>
            <a:ext cx="9351698" cy="1164624"/>
            <a:chOff x="1375569" y="3538700"/>
            <a:chExt cx="9351698" cy="1164624"/>
          </a:xfrm>
        </p:grpSpPr>
        <p:sp>
          <p:nvSpPr>
            <p:cNvPr id="9" name="Chevron 8"/>
            <p:cNvSpPr/>
            <p:nvPr/>
          </p:nvSpPr>
          <p:spPr>
            <a:xfrm>
              <a:off x="2672821" y="3747837"/>
              <a:ext cx="6728045" cy="838200"/>
            </a:xfrm>
            <a:prstGeom prst="chevron">
              <a:avLst/>
            </a:prstGeom>
            <a:solidFill>
              <a:srgbClr val="90C8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500" b="1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DFW: +45%</a:t>
              </a: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34305" y="3577496"/>
              <a:ext cx="1192962" cy="108639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40" r="8739" b="13333"/>
            <a:stretch/>
          </p:blipFill>
          <p:spPr>
            <a:xfrm>
              <a:off x="1375569" y="3538700"/>
              <a:ext cx="1104900" cy="116462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80FD466-015F-4338-AF7A-B55E80B3276B}"/>
              </a:ext>
            </a:extLst>
          </p:cNvPr>
          <p:cNvSpPr txBox="1"/>
          <p:nvPr/>
        </p:nvSpPr>
        <p:spPr>
          <a:xfrm>
            <a:off x="0" y="6543304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IRI, MULO-C – DFW &amp; Phoenix – April-May 2018</a:t>
            </a:r>
          </a:p>
        </p:txBody>
      </p:sp>
    </p:spTree>
    <p:extLst>
      <p:ext uri="{BB962C8B-B14F-4D97-AF65-F5344CB8AC3E}">
        <p14:creationId xmlns:p14="http://schemas.microsoft.com/office/powerpoint/2010/main" val="10378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4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A8A0D-1E14-4478-81DF-34F9C8EE5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2" y="266028"/>
            <a:ext cx="12161837" cy="531875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a typeface="Helvetica" charset="0"/>
                <a:cs typeface="Helvetica" charset="0"/>
              </a:rPr>
              <a:t>Jugo Fuerte Markets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236" y="990601"/>
            <a:ext cx="9391525" cy="52773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9766FA-A50E-4166-9D95-D57B03D358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236" y="990601"/>
            <a:ext cx="9391650" cy="52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734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8191" y="179031"/>
            <a:ext cx="9733807" cy="77787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mike’s supports Jugo Fuerte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CCBEAA-59AC-482A-8471-A44C321FC77E}"/>
              </a:ext>
            </a:extLst>
          </p:cNvPr>
          <p:cNvSpPr txBox="1">
            <a:spLocks/>
          </p:cNvSpPr>
          <p:nvPr/>
        </p:nvSpPr>
        <p:spPr>
          <a:xfrm>
            <a:off x="0" y="1425756"/>
            <a:ext cx="12192000" cy="4514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5000"/>
              </a:lnSpc>
            </a:pPr>
            <a:r>
              <a:rPr lang="en-US" sz="4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Over $1M in Media Investments &amp; Sampling</a:t>
            </a:r>
          </a:p>
          <a:p>
            <a:pPr algn="ctr">
              <a:lnSpc>
                <a:spcPct val="105000"/>
              </a:lnSpc>
            </a:pPr>
            <a:r>
              <a:rPr lang="en-US" sz="4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14 Focus Markets</a:t>
            </a:r>
          </a:p>
          <a:p>
            <a:pPr algn="ctr">
              <a:lnSpc>
                <a:spcPct val="105000"/>
              </a:lnSpc>
            </a:pPr>
            <a:r>
              <a:rPr lang="en-US" sz="4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Digital Media</a:t>
            </a:r>
          </a:p>
          <a:p>
            <a:pPr algn="ctr">
              <a:lnSpc>
                <a:spcPct val="105000"/>
              </a:lnSpc>
            </a:pPr>
            <a:r>
              <a:rPr lang="en-US" sz="4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Social Media</a:t>
            </a:r>
          </a:p>
          <a:p>
            <a:pPr algn="ctr">
              <a:lnSpc>
                <a:spcPct val="105000"/>
              </a:lnSpc>
            </a:pPr>
            <a:r>
              <a:rPr lang="en-US" sz="40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POS &amp; Displays</a:t>
            </a:r>
          </a:p>
        </p:txBody>
      </p:sp>
      <p:pic>
        <p:nvPicPr>
          <p:cNvPr id="8" name="Picture 7" descr="A bottle of beer&#10;&#10;Description automatically generated">
            <a:extLst>
              <a:ext uri="{FF2B5EF4-FFF2-40B4-BE49-F238E27FC236}">
                <a16:creationId xmlns:a16="http://schemas.microsoft.com/office/drawing/2014/main" id="{D5129C4B-D30D-4ABA-A3D0-931E4A4444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7922">
            <a:off x="8621383" y="2986416"/>
            <a:ext cx="2317947" cy="35524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6E3203-CEFE-416A-A434-C6BF5B5A16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04" y="267065"/>
            <a:ext cx="2268188" cy="18400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EB3A208-2DF8-4BB6-857E-097A2E5BB5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1" t="3333" r="8738" b="12222"/>
          <a:stretch/>
        </p:blipFill>
        <p:spPr>
          <a:xfrm>
            <a:off x="1191526" y="2889865"/>
            <a:ext cx="2533330" cy="26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63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121</Words>
  <Application>Microsoft Office PowerPoint</Application>
  <PresentationFormat>Widescreen</PresentationFormat>
  <Paragraphs>23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Jugo Fuerte by mike’s! </vt:lpstr>
      <vt:lpstr>Jugo Fuerte Outperformed Seltzers  with Hispanic Consumers</vt:lpstr>
      <vt:lpstr>Jugo Fuerte Markets</vt:lpstr>
      <vt:lpstr>mike’s supports Jugo Fuerte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 Kallas</dc:creator>
  <cp:lastModifiedBy>Christ Kallas</cp:lastModifiedBy>
  <cp:revision>1</cp:revision>
  <dcterms:created xsi:type="dcterms:W3CDTF">2018-11-30T16:20:17Z</dcterms:created>
  <dcterms:modified xsi:type="dcterms:W3CDTF">2019-01-15T17:53:33Z</dcterms:modified>
</cp:coreProperties>
</file>

<file path=docProps/thumbnail.jpeg>
</file>